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4" r:id="rId2"/>
    <p:sldId id="288" r:id="rId3"/>
    <p:sldId id="290" r:id="rId4"/>
    <p:sldId id="256" r:id="rId5"/>
    <p:sldId id="272" r:id="rId6"/>
    <p:sldId id="257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92" r:id="rId23"/>
    <p:sldId id="29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834E5-506C-4BCF-B6EF-E0BEC396BD92}" type="datetimeFigureOut">
              <a:rPr lang="en-IN" smtClean="0"/>
              <a:pPr/>
              <a:t>06-Aug-17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13D2E-1290-4C0F-86A4-3EEDEE958C5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553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13D2E-1290-4C0F-86A4-3EEDEE958C52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13D2E-1290-4C0F-86A4-3EEDEE958C52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13D2E-1290-4C0F-86A4-3EEDEE958C52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13D2E-1290-4C0F-86A4-3EEDEE958C52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13D2E-1290-4C0F-86A4-3EEDEE958C52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13D2E-1290-4C0F-86A4-3EEDEE958C52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13D2E-1290-4C0F-86A4-3EEDEE958C52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13D2E-1290-4C0F-86A4-3EEDEE958C52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13D2E-1290-4C0F-86A4-3EEDEE958C52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13D2E-1290-4C0F-86A4-3EEDEE958C52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13D2E-1290-4C0F-86A4-3EEDEE958C52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13D2E-1290-4C0F-86A4-3EEDEE958C52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13D2E-1290-4C0F-86A4-3EEDEE958C52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13D2E-1290-4C0F-86A4-3EEDEE958C52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13D2E-1290-4C0F-86A4-3EEDEE958C52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13D2E-1290-4C0F-86A4-3EEDEE958C52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13D2E-1290-4C0F-86A4-3EEDEE958C52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13D2E-1290-4C0F-86A4-3EEDEE958C52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13D2E-1290-4C0F-86A4-3EEDEE958C52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Prabhat Shukla\Desktop\sis\sis1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02613" y="0"/>
            <a:ext cx="9413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isoft.in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pple.com/library/ios/documentation/ToolsLanguages/Conceptual/Xcode_Overview/About_Xcode/about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isoft.i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iOS-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137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"/>
          <p:cNvSpPr txBox="1">
            <a:spLocks noChangeAspect="1" noChangeArrowheads="1"/>
          </p:cNvSpPr>
          <p:nvPr/>
        </p:nvSpPr>
        <p:spPr bwMode="auto">
          <a:xfrm>
            <a:off x="457200" y="53340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/>
            </a:r>
            <a:b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</a:b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 Sisoft Technologies Pvt Ltd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SRC E7, Shipra Riviera Bazar, Gyan Khand-3, Indirapuram, Ghaziabad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Website: </a:t>
            </a: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  <a:hlinkClick r:id="rId4"/>
              </a:rPr>
              <a:t>www.sisoft.in</a:t>
            </a: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 Email:info@sisoft.in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Phone: +91-9999-283-283</a:t>
            </a:r>
          </a:p>
          <a:p>
            <a:pPr algn="ctr">
              <a:lnSpc>
                <a:spcPct val="80000"/>
              </a:lnSpc>
              <a:defRPr/>
            </a:pPr>
            <a:endParaRPr lang="en-US" sz="2200">
              <a:solidFill>
                <a:srgbClr val="0070C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itchFamily="-84" charset="0"/>
            </a:endParaRPr>
          </a:p>
        </p:txBody>
      </p:sp>
      <p:sp>
        <p:nvSpPr>
          <p:cNvPr id="6" name="AutoShape 2"/>
          <p:cNvSpPr txBox="1">
            <a:spLocks noChangeAspect="1" noChangeArrowheads="1"/>
          </p:cNvSpPr>
          <p:nvPr/>
        </p:nvSpPr>
        <p:spPr bwMode="auto">
          <a:xfrm>
            <a:off x="609600" y="1524000"/>
            <a:ext cx="800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49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Introduction to </a:t>
            </a:r>
            <a:r>
              <a:rPr lang="en-US" sz="49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iOS</a:t>
            </a:r>
            <a:r>
              <a:rPr lang="en-US" sz="49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 App Development Environment</a:t>
            </a:r>
            <a:endParaRPr lang="en-US" sz="4800" dirty="0">
              <a:solidFill>
                <a:srgbClr val="0070C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990600"/>
            <a:ext cx="7848599" cy="571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42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143000"/>
            <a:ext cx="4823910" cy="801136"/>
          </a:xfrm>
        </p:spPr>
        <p:txBody>
          <a:bodyPr/>
          <a:lstStyle/>
          <a:p>
            <a:r>
              <a:rPr lang="en-US" b="1" dirty="0"/>
              <a:t>Trash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23652"/>
            <a:ext cx="8077200" cy="415334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Trash icon is located on the far right side of the </a:t>
            </a:r>
            <a:r>
              <a:rPr lang="en-US" dirty="0" smtClean="0"/>
              <a:t>Dock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Like </a:t>
            </a:r>
            <a:r>
              <a:rPr lang="en-US" dirty="0"/>
              <a:t>the Recycle </a:t>
            </a:r>
            <a:r>
              <a:rPr lang="en-US" dirty="0" smtClean="0"/>
              <a:t>Bin </a:t>
            </a:r>
            <a:r>
              <a:rPr lang="en-US" dirty="0"/>
              <a:t>in Windows, files that are placed here are </a:t>
            </a:r>
            <a:r>
              <a:rPr lang="en-US" dirty="0" smtClean="0"/>
              <a:t>not automatically </a:t>
            </a:r>
            <a:r>
              <a:rPr lang="en-US" dirty="0"/>
              <a:t>deleted, so don’t worry if you accidentally throw </a:t>
            </a:r>
            <a:r>
              <a:rPr lang="en-US" dirty="0" smtClean="0"/>
              <a:t>out something important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To retrieve a file, click on the Trash icon and its </a:t>
            </a:r>
            <a:r>
              <a:rPr lang="en-US" dirty="0" smtClean="0"/>
              <a:t>contents will </a:t>
            </a:r>
            <a:r>
              <a:rPr lang="en-US" dirty="0"/>
              <a:t>appear in a window. Drag the item you want to retrieve onto the Desktop </a:t>
            </a:r>
            <a:r>
              <a:rPr lang="en-US" dirty="0" smtClean="0"/>
              <a:t>or back </a:t>
            </a:r>
            <a:r>
              <a:rPr lang="en-US" dirty="0"/>
              <a:t>to its original folder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99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97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024744" cy="990600"/>
          </a:xfrm>
        </p:spPr>
        <p:txBody>
          <a:bodyPr/>
          <a:lstStyle/>
          <a:p>
            <a:r>
              <a:rPr lang="en-US" b="1" dirty="0"/>
              <a:t>WORKING WITH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/>
          <a:lstStyle/>
          <a:p>
            <a:r>
              <a:rPr lang="en-US" dirty="0"/>
              <a:t>Macintosh windows can be controlled just like those on a PC. However, </a:t>
            </a:r>
            <a:r>
              <a:rPr lang="en-US" dirty="0" smtClean="0"/>
              <a:t>the buttons </a:t>
            </a:r>
            <a:r>
              <a:rPr lang="en-US" dirty="0"/>
              <a:t>and menus have a slightly different </a:t>
            </a:r>
            <a:r>
              <a:rPr lang="en-US" dirty="0" smtClean="0"/>
              <a:t>layout</a:t>
            </a:r>
          </a:p>
          <a:p>
            <a:pPr marL="68580" indent="0">
              <a:buNone/>
            </a:pPr>
            <a:r>
              <a:rPr lang="en-US" b="1" dirty="0" smtClean="0"/>
              <a:t>                 Closing</a:t>
            </a:r>
            <a:r>
              <a:rPr lang="en-US" b="1" dirty="0"/>
              <a:t>, Minimizing, </a:t>
            </a:r>
            <a:r>
              <a:rPr lang="en-US" b="1" dirty="0" smtClean="0"/>
              <a:t>Maximizing</a:t>
            </a:r>
          </a:p>
          <a:p>
            <a:r>
              <a:rPr lang="en-US" dirty="0" smtClean="0"/>
              <a:t>Open </a:t>
            </a:r>
            <a:r>
              <a:rPr lang="en-US" dirty="0"/>
              <a:t>any </a:t>
            </a:r>
            <a:r>
              <a:rPr lang="en-US" dirty="0" smtClean="0"/>
              <a:t>window three </a:t>
            </a:r>
            <a:r>
              <a:rPr lang="en-US" dirty="0"/>
              <a:t>buttons on the very </a:t>
            </a:r>
            <a:r>
              <a:rPr lang="en-US" dirty="0" smtClean="0"/>
              <a:t>top left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181600"/>
            <a:ext cx="4191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024744" cy="87733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Resizing and Moving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077200" cy="4343400"/>
          </a:xfrm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Look </a:t>
            </a:r>
            <a:r>
              <a:rPr lang="en-US" dirty="0"/>
              <a:t>at the bottom right corner of the </a:t>
            </a:r>
            <a:r>
              <a:rPr lang="en-US" dirty="0" smtClean="0"/>
              <a:t>window</a:t>
            </a:r>
          </a:p>
          <a:p>
            <a:endParaRPr lang="en-US" dirty="0" smtClean="0"/>
          </a:p>
          <a:p>
            <a:r>
              <a:rPr lang="en-US" dirty="0" smtClean="0"/>
              <a:t>Below </a:t>
            </a:r>
            <a:r>
              <a:rPr lang="en-US" dirty="0"/>
              <a:t>the scroll bar (</a:t>
            </a:r>
            <a:r>
              <a:rPr lang="en-US" dirty="0" smtClean="0"/>
              <a:t>which operates </a:t>
            </a:r>
            <a:r>
              <a:rPr lang="en-US" dirty="0"/>
              <a:t>just as on a PC), you’ll notice a triangle made up of four </a:t>
            </a:r>
            <a:r>
              <a:rPr lang="en-US" dirty="0" smtClean="0"/>
              <a:t>lines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/>
              <a:t>This is used to resize the window. Click on the triangle </a:t>
            </a:r>
            <a:r>
              <a:rPr lang="en-US" dirty="0" smtClean="0"/>
              <a:t>and drag </a:t>
            </a:r>
            <a:r>
              <a:rPr lang="en-US" dirty="0"/>
              <a:t>it to adjust </a:t>
            </a:r>
            <a:r>
              <a:rPr lang="en-US" dirty="0" smtClean="0"/>
              <a:t>the window’s </a:t>
            </a:r>
            <a:r>
              <a:rPr lang="en-US" dirty="0"/>
              <a:t>size and </a:t>
            </a:r>
            <a:r>
              <a:rPr lang="en-US" dirty="0" smtClean="0"/>
              <a:t>shape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3" y="2057400"/>
            <a:ext cx="1371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53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5" y="914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191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On </a:t>
            </a:r>
            <a:r>
              <a:rPr lang="en-US" dirty="0"/>
              <a:t>a PC, each application and folder has its own menu. Macs operate </a:t>
            </a:r>
            <a:r>
              <a:rPr lang="en-US" dirty="0" smtClean="0"/>
              <a:t>slightly differently</a:t>
            </a:r>
          </a:p>
          <a:p>
            <a:r>
              <a:rPr lang="en-US" dirty="0" smtClean="0"/>
              <a:t>The </a:t>
            </a:r>
            <a:r>
              <a:rPr lang="en-US" dirty="0"/>
              <a:t>screen will always display only one menu bar, found at the top </a:t>
            </a:r>
            <a:r>
              <a:rPr lang="en-US" dirty="0" smtClean="0"/>
              <a:t>of the </a:t>
            </a:r>
            <a:r>
              <a:rPr lang="en-US" dirty="0"/>
              <a:t>screen, which changes depending on what program you are </a:t>
            </a:r>
            <a:r>
              <a:rPr lang="en-US" dirty="0" smtClean="0"/>
              <a:t>using</a:t>
            </a:r>
          </a:p>
          <a:p>
            <a:r>
              <a:rPr lang="en-US" dirty="0" smtClean="0"/>
              <a:t> Before any </a:t>
            </a:r>
            <a:r>
              <a:rPr lang="en-US" dirty="0"/>
              <a:t>programs are launched, the menu should say “Finder” just to the right of </a:t>
            </a:r>
            <a:r>
              <a:rPr lang="en-US" dirty="0" smtClean="0"/>
              <a:t>the Apple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" y="1841190"/>
            <a:ext cx="7855527" cy="38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4" y="6007017"/>
            <a:ext cx="8077200" cy="33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3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153400" cy="990600"/>
          </a:xfrm>
        </p:spPr>
        <p:txBody>
          <a:bodyPr>
            <a:normAutofit/>
          </a:bodyPr>
          <a:lstStyle/>
          <a:p>
            <a:r>
              <a:rPr lang="en-US" b="1" dirty="0"/>
              <a:t>WHERE ARE ALL </a:t>
            </a:r>
            <a:r>
              <a:rPr lang="en-US" b="1" dirty="0" smtClean="0"/>
              <a:t>THE PROGRAMS?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800600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US" b="1" dirty="0" smtClean="0"/>
              <a:t>                    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   1- Macintosh HD:</a:t>
            </a:r>
          </a:p>
          <a:p>
            <a:endParaRPr lang="en-US" b="1" dirty="0"/>
          </a:p>
          <a:p>
            <a:r>
              <a:rPr lang="en-US" dirty="0" smtClean="0"/>
              <a:t>The </a:t>
            </a:r>
            <a:r>
              <a:rPr lang="en-US" dirty="0"/>
              <a:t>first (and possibly only) icon you’ll see on the Mac </a:t>
            </a:r>
            <a:r>
              <a:rPr lang="en-US" dirty="0" smtClean="0"/>
              <a:t>desktop is </a:t>
            </a:r>
            <a:r>
              <a:rPr lang="en-US" dirty="0"/>
              <a:t>labeled “Macintosh HD” (HD stands for hard drive</a:t>
            </a:r>
            <a:r>
              <a:rPr lang="en-US" dirty="0" smtClean="0"/>
              <a:t>)</a:t>
            </a:r>
          </a:p>
          <a:p>
            <a:r>
              <a:rPr lang="en-US" dirty="0" smtClean="0"/>
              <a:t>It’s</a:t>
            </a:r>
            <a:r>
              <a:rPr lang="en-US" dirty="0"/>
              <a:t> </a:t>
            </a:r>
            <a:r>
              <a:rPr lang="en-US" dirty="0" smtClean="0"/>
              <a:t>usually </a:t>
            </a:r>
            <a:r>
              <a:rPr lang="en-US" dirty="0"/>
              <a:t>in the upper right corner and is similar to the “</a:t>
            </a:r>
            <a:r>
              <a:rPr lang="en-US" dirty="0" smtClean="0"/>
              <a:t>My Computer</a:t>
            </a:r>
            <a:r>
              <a:rPr lang="en-US" dirty="0"/>
              <a:t>” icon in </a:t>
            </a:r>
            <a:r>
              <a:rPr lang="en-US" dirty="0" smtClean="0"/>
              <a:t>Windows</a:t>
            </a:r>
          </a:p>
          <a:p>
            <a:r>
              <a:rPr lang="en-US" dirty="0" smtClean="0"/>
              <a:t>Double-click </a:t>
            </a:r>
            <a:r>
              <a:rPr lang="en-US" dirty="0"/>
              <a:t>on the icon to open </a:t>
            </a:r>
            <a:r>
              <a:rPr lang="en-US" dirty="0" smtClean="0"/>
              <a:t>a window </a:t>
            </a:r>
            <a:r>
              <a:rPr lang="en-US" dirty="0"/>
              <a:t>that allows you to navigate to various folders on the hard drive. </a:t>
            </a:r>
            <a:endParaRPr lang="en-US" dirty="0" smtClean="0"/>
          </a:p>
          <a:p>
            <a:r>
              <a:rPr lang="en-US" dirty="0" smtClean="0"/>
              <a:t>Click on “Applications</a:t>
            </a:r>
            <a:r>
              <a:rPr lang="en-US" dirty="0"/>
              <a:t>” in the far left column and a list of installed programs will </a:t>
            </a:r>
            <a:r>
              <a:rPr lang="en-US" dirty="0" smtClean="0"/>
              <a:t>appear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" y="1828800"/>
            <a:ext cx="14239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21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14400"/>
            <a:ext cx="6172200" cy="877336"/>
          </a:xfrm>
        </p:spPr>
        <p:txBody>
          <a:bodyPr/>
          <a:lstStyle/>
          <a:p>
            <a:r>
              <a:rPr lang="en-US" b="1" dirty="0" smtClean="0"/>
              <a:t>  2-Finder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3657600"/>
          </a:xfrm>
        </p:spPr>
        <p:txBody>
          <a:bodyPr/>
          <a:lstStyle/>
          <a:p>
            <a:r>
              <a:rPr lang="en-US" dirty="0" smtClean="0"/>
              <a:t>Finder </a:t>
            </a:r>
            <a:r>
              <a:rPr lang="en-US" dirty="0"/>
              <a:t>is similar to Windows </a:t>
            </a:r>
            <a:r>
              <a:rPr lang="en-US" dirty="0" smtClean="0"/>
              <a:t>Explorer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open Finder, click on its icon in </a:t>
            </a:r>
            <a:r>
              <a:rPr lang="en-US" dirty="0" smtClean="0"/>
              <a:t>the dock</a:t>
            </a:r>
            <a:r>
              <a:rPr lang="en-US" dirty="0"/>
              <a:t>, usually located on the far </a:t>
            </a:r>
            <a:r>
              <a:rPr lang="en-US" dirty="0" smtClean="0"/>
              <a:t>left</a:t>
            </a:r>
          </a:p>
          <a:p>
            <a:endParaRPr lang="en-US" dirty="0" smtClean="0"/>
          </a:p>
          <a:p>
            <a:r>
              <a:rPr lang="en-US" dirty="0"/>
              <a:t>This should take you to the same window as the “Macintosh HD” </a:t>
            </a:r>
            <a:r>
              <a:rPr lang="en-US" dirty="0" smtClean="0"/>
              <a:t>icon, although </a:t>
            </a:r>
            <a:r>
              <a:rPr lang="en-US" dirty="0"/>
              <a:t>it may have a different folder </a:t>
            </a:r>
            <a:r>
              <a:rPr lang="en-US" dirty="0" smtClean="0"/>
              <a:t>highlighted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106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1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1" y="817418"/>
            <a:ext cx="8066809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55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Navigating Folders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362200"/>
            <a:ext cx="6172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36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48147"/>
            <a:ext cx="8001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21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32" y="116632"/>
            <a:ext cx="8229600" cy="668734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Requirements to develop an 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iOS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app</a:t>
            </a:r>
            <a:b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58019"/>
          </a:xfrm>
        </p:spPr>
        <p:txBody>
          <a:bodyPr wrap="none"/>
          <a:lstStyle/>
          <a:p>
            <a:r>
              <a:rPr lang="es-ES_tradnl" sz="36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latin typeface="Calibri" pitchFamily="34" charset="0"/>
              </a:rPr>
              <a:t>Macintosh ( OS X)</a:t>
            </a:r>
            <a:r>
              <a:rPr lang="es-ES_tradnl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latin typeface="Calibri" pitchFamily="34" charset="0"/>
              </a:rPr>
              <a:t> </a:t>
            </a:r>
          </a:p>
          <a:p>
            <a:r>
              <a:rPr lang="es-ES_tradnl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latin typeface="Calibri" pitchFamily="34" charset="0"/>
              </a:rPr>
              <a:t>Download</a:t>
            </a:r>
            <a:r>
              <a:rPr lang="es-ES_tradnl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latin typeface="Calibri" pitchFamily="34" charset="0"/>
              </a:rPr>
              <a:t> and </a:t>
            </a:r>
            <a:r>
              <a:rPr lang="es-ES_tradnl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latin typeface="Calibri" pitchFamily="34" charset="0"/>
              </a:rPr>
              <a:t>install</a:t>
            </a:r>
            <a:r>
              <a:rPr lang="es-ES_tradnl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latin typeface="Calibri" pitchFamily="34" charset="0"/>
              </a:rPr>
              <a:t> X-</a:t>
            </a:r>
            <a:r>
              <a:rPr lang="en-US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latin typeface="Calibri" pitchFamily="34" charset="0"/>
              </a:rPr>
              <a:t>C</a:t>
            </a:r>
            <a:r>
              <a:rPr lang="es-ES_tradnl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latin typeface="Calibri" pitchFamily="34" charset="0"/>
              </a:rPr>
              <a:t>ode</a:t>
            </a:r>
            <a:endParaRPr lang="es-ES_tradnl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latin typeface="Calibri" pitchFamily="34" charset="0"/>
            </a:endParaRPr>
          </a:p>
          <a:p>
            <a:r>
              <a:rPr lang="es-ES_tradnl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latin typeface="Calibri" pitchFamily="34" charset="0"/>
              </a:rPr>
              <a:t>Languages</a:t>
            </a:r>
            <a:r>
              <a:rPr lang="es-ES_tradnl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latin typeface="Calibri" pitchFamily="34" charset="0"/>
              </a:rPr>
              <a:t>: </a:t>
            </a:r>
            <a:r>
              <a:rPr lang="es-ES_tradnl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latin typeface="Calibri" pitchFamily="34" charset="0"/>
              </a:rPr>
              <a:t>Objective</a:t>
            </a:r>
            <a:r>
              <a:rPr lang="es-ES_tradnl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latin typeface="Calibri" pitchFamily="34" charset="0"/>
              </a:rPr>
              <a:t> </a:t>
            </a:r>
            <a:r>
              <a:rPr lang="en-US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latin typeface="Calibri" pitchFamily="34" charset="0"/>
              </a:rPr>
              <a:t>–</a:t>
            </a:r>
            <a:r>
              <a:rPr lang="es-ES_tradnl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latin typeface="Calibri" pitchFamily="34" charset="0"/>
              </a:rPr>
              <a:t>C /Swift</a:t>
            </a:r>
          </a:p>
          <a:p>
            <a:r>
              <a:rPr lang="es-ES_tradnl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latin typeface="Calibri" pitchFamily="34" charset="0"/>
              </a:rPr>
              <a:t>Register</a:t>
            </a:r>
            <a:r>
              <a:rPr lang="es-ES_tradnl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latin typeface="Calibri" pitchFamily="34" charset="0"/>
              </a:rPr>
              <a:t> </a:t>
            </a:r>
            <a:r>
              <a:rPr lang="es-ES_tradnl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latin typeface="Calibri" pitchFamily="34" charset="0"/>
              </a:rPr>
              <a:t>with</a:t>
            </a:r>
            <a:r>
              <a:rPr lang="es-ES_tradnl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latin typeface="Calibri" pitchFamily="34" charset="0"/>
              </a:rPr>
              <a:t> </a:t>
            </a:r>
            <a:r>
              <a:rPr lang="es-ES_tradnl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latin typeface="Calibri" pitchFamily="34" charset="0"/>
              </a:rPr>
              <a:t>apple</a:t>
            </a:r>
            <a:r>
              <a:rPr lang="es-ES_tradnl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latin typeface="Calibri" pitchFamily="34" charset="0"/>
              </a:rPr>
              <a:t> </a:t>
            </a:r>
            <a:r>
              <a:rPr lang="es-ES_tradnl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latin typeface="Calibri" pitchFamily="34" charset="0"/>
              </a:rPr>
              <a:t>developer</a:t>
            </a:r>
            <a:r>
              <a:rPr lang="es-ES_tradnl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latin typeface="Calibri" pitchFamily="34" charset="0"/>
              </a:rPr>
              <a:t> </a:t>
            </a:r>
            <a:r>
              <a:rPr lang="es-ES_tradnl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latin typeface="Calibri" pitchFamily="34" charset="0"/>
              </a:rPr>
              <a:t>account</a:t>
            </a:r>
            <a:endParaRPr lang="es-ES_tradnl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latin typeface="Calibri" pitchFamily="34" charset="0"/>
            </a:endParaRPr>
          </a:p>
          <a:p>
            <a:pPr lvl="1"/>
            <a:r>
              <a:rPr lang="es-ES_tradnl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latin typeface="Calibri" pitchFamily="34" charset="0"/>
              </a:rPr>
              <a:t>http://developer.apple.com/membercenter</a:t>
            </a:r>
          </a:p>
          <a:p>
            <a:r>
              <a:rPr lang="es-ES_tradnl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latin typeface="Calibri" pitchFamily="34" charset="0"/>
              </a:rPr>
              <a:t>Enroll</a:t>
            </a:r>
            <a:r>
              <a:rPr lang="es-ES_tradnl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latin typeface="Calibri" pitchFamily="34" charset="0"/>
              </a:rPr>
              <a:t> </a:t>
            </a:r>
            <a:r>
              <a:rPr lang="es-ES_tradnl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latin typeface="Calibri" pitchFamily="34" charset="0"/>
              </a:rPr>
              <a:t>for</a:t>
            </a:r>
            <a:r>
              <a:rPr lang="es-ES_tradnl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latin typeface="Calibri" pitchFamily="34" charset="0"/>
              </a:rPr>
              <a:t> </a:t>
            </a:r>
            <a:r>
              <a:rPr lang="es-ES_tradnl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latin typeface="Calibri" pitchFamily="34" charset="0"/>
              </a:rPr>
              <a:t>iOS</a:t>
            </a:r>
            <a:r>
              <a:rPr lang="es-ES_tradnl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latin typeface="Calibri" pitchFamily="34" charset="0"/>
              </a:rPr>
              <a:t> </a:t>
            </a:r>
            <a:r>
              <a:rPr lang="es-ES_tradnl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latin typeface="Calibri" pitchFamily="34" charset="0"/>
              </a:rPr>
              <a:t>Developer</a:t>
            </a:r>
            <a:r>
              <a:rPr lang="es-ES_tradnl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latin typeface="Calibri" pitchFamily="34" charset="0"/>
              </a:rPr>
              <a:t> programe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5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054" y="533400"/>
            <a:ext cx="5424054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Spotlight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58423"/>
            <a:ext cx="6777317" cy="3508977"/>
          </a:xfrm>
        </p:spPr>
        <p:txBody>
          <a:bodyPr/>
          <a:lstStyle/>
          <a:p>
            <a:r>
              <a:rPr lang="en-US" dirty="0"/>
              <a:t>In the upper right corner of the menu bar is a small icon with a magnifying </a:t>
            </a:r>
            <a:r>
              <a:rPr lang="en-US" dirty="0" smtClean="0"/>
              <a:t>glass</a:t>
            </a:r>
            <a:endParaRPr lang="en-US" dirty="0"/>
          </a:p>
          <a:p>
            <a:r>
              <a:rPr lang="en-US" dirty="0"/>
              <a:t>This is Spotlight, a program that can search for programs, files, and </a:t>
            </a:r>
            <a:r>
              <a:rPr lang="en-US" dirty="0" smtClean="0"/>
              <a:t>folders quickly</a:t>
            </a:r>
          </a:p>
          <a:p>
            <a:r>
              <a:rPr lang="en-US" dirty="0" smtClean="0"/>
              <a:t> </a:t>
            </a:r>
            <a:r>
              <a:rPr lang="en-US" dirty="0"/>
              <a:t>Click on the icon and a text box will appear </a:t>
            </a:r>
            <a:r>
              <a:rPr lang="en-US" dirty="0" smtClean="0"/>
              <a:t>below</a:t>
            </a:r>
            <a:endParaRPr lang="en-US" dirty="0"/>
          </a:p>
        </p:txBody>
      </p:sp>
      <p:pic>
        <p:nvPicPr>
          <p:cNvPr id="8194" name="Picture 2" descr="C:\Users\Sisoft Technologies\Pictures\Spotlight_icon_(Apple_OS_X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09" y="457200"/>
            <a:ext cx="914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457771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6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7696200" cy="762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COMMON KEYBOARD SHORTCUTS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001000" cy="5029200"/>
          </a:xfrm>
        </p:spPr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r>
              <a:rPr lang="en-US" dirty="0" smtClean="0"/>
              <a:t>             Refers </a:t>
            </a:r>
            <a:r>
              <a:rPr lang="en-US" dirty="0"/>
              <a:t>to </a:t>
            </a:r>
            <a:r>
              <a:rPr lang="en-US" dirty="0" smtClean="0"/>
              <a:t>the </a:t>
            </a:r>
            <a:r>
              <a:rPr lang="en-US" dirty="0"/>
              <a:t>command </a:t>
            </a:r>
            <a:r>
              <a:rPr lang="en-US" dirty="0" smtClean="0"/>
              <a:t>key(apple key)</a:t>
            </a:r>
          </a:p>
          <a:p>
            <a:pPr marL="68580" indent="0">
              <a:buNone/>
            </a:pPr>
            <a:r>
              <a:rPr lang="en-US" dirty="0" smtClean="0"/>
              <a:t>             Refers </a:t>
            </a:r>
            <a:r>
              <a:rPr lang="en-US" dirty="0"/>
              <a:t>to the option/alt </a:t>
            </a:r>
            <a:r>
              <a:rPr lang="en-US" dirty="0" smtClean="0"/>
              <a:t>key</a:t>
            </a:r>
          </a:p>
          <a:p>
            <a:pPr marL="68580" indent="0">
              <a:buNone/>
            </a:pPr>
            <a:r>
              <a:rPr lang="en-US" dirty="0" smtClean="0"/>
              <a:t>             Refers </a:t>
            </a:r>
            <a:r>
              <a:rPr lang="en-US" dirty="0"/>
              <a:t>to the shift </a:t>
            </a:r>
            <a:r>
              <a:rPr lang="en-US" dirty="0" smtClean="0"/>
              <a:t>key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fr-FR" dirty="0"/>
              <a:t>Force </a:t>
            </a:r>
            <a:r>
              <a:rPr lang="fr-FR" dirty="0" smtClean="0"/>
              <a:t>quiet </a:t>
            </a:r>
            <a:r>
              <a:rPr lang="fr-FR" dirty="0"/>
              <a:t>– Apple + Option + </a:t>
            </a:r>
            <a:r>
              <a:rPr lang="fr-FR" dirty="0" smtClean="0"/>
              <a:t>ESC</a:t>
            </a:r>
            <a:endParaRPr lang="fr-FR" dirty="0"/>
          </a:p>
          <a:p>
            <a:r>
              <a:rPr lang="en-US" dirty="0"/>
              <a:t>Right click – Control + mouse </a:t>
            </a:r>
            <a:r>
              <a:rPr lang="en-US" dirty="0" smtClean="0"/>
              <a:t>click</a:t>
            </a:r>
          </a:p>
          <a:p>
            <a:r>
              <a:rPr lang="en-US" dirty="0"/>
              <a:t>Cut – Apple + X</a:t>
            </a:r>
          </a:p>
          <a:p>
            <a:r>
              <a:rPr lang="en-US" dirty="0"/>
              <a:t>Copy – Apple + C</a:t>
            </a:r>
          </a:p>
          <a:p>
            <a:r>
              <a:rPr lang="en-US" dirty="0"/>
              <a:t>Paste – Apple + </a:t>
            </a:r>
            <a:r>
              <a:rPr lang="en-US" dirty="0" smtClean="0"/>
              <a:t>V</a:t>
            </a:r>
          </a:p>
          <a:p>
            <a:r>
              <a:rPr lang="en-US" dirty="0" smtClean="0"/>
              <a:t> </a:t>
            </a:r>
            <a:r>
              <a:rPr lang="en-US" dirty="0"/>
              <a:t>F9 – View all of the windows that are currently open</a:t>
            </a:r>
          </a:p>
          <a:p>
            <a:r>
              <a:rPr lang="en-US" dirty="0"/>
              <a:t>F10 – View all of the windows of the program that you’re currently using</a:t>
            </a:r>
          </a:p>
          <a:p>
            <a:r>
              <a:rPr lang="en-US" dirty="0"/>
              <a:t>F11 – Hide all windows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	For more detail visit link:</a:t>
            </a:r>
            <a:r>
              <a:rPr lang="en-US" dirty="0">
                <a:hlinkClick r:id="rId3"/>
              </a:rPr>
              <a:t>https://developer.apple.com/library/ios/documentation/ToolsLanguages/Conceptual/Xcode_Overview/About_Xcode/about.html#//apple_ref/doc/uid/TP40010215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95" y="1556792"/>
            <a:ext cx="447675" cy="47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477611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95" y="2492896"/>
            <a:ext cx="447675" cy="58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296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IN" sz="2800" dirty="0" smtClean="0"/>
              <a:t>Open </a:t>
            </a:r>
            <a:r>
              <a:rPr lang="en-IN" sz="2800" dirty="0" err="1" smtClean="0"/>
              <a:t>Xcode</a:t>
            </a:r>
            <a:r>
              <a:rPr lang="en-IN" sz="2800" dirty="0" smtClean="0"/>
              <a:t> from the /Applications directory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052736"/>
            <a:ext cx="8229600" cy="676671"/>
          </a:xfrm>
        </p:spPr>
        <p:txBody>
          <a:bodyPr/>
          <a:lstStyle/>
          <a:p>
            <a:r>
              <a:rPr lang="en-IN" dirty="0" smtClean="0"/>
              <a:t>The </a:t>
            </a:r>
            <a:r>
              <a:rPr lang="en-IN" dirty="0" err="1" smtClean="0"/>
              <a:t>Xcode</a:t>
            </a:r>
            <a:r>
              <a:rPr lang="en-IN" dirty="0" smtClean="0"/>
              <a:t> welcome window appears. </a:t>
            </a:r>
          </a:p>
          <a:p>
            <a:endParaRPr lang="en-IN" dirty="0"/>
          </a:p>
        </p:txBody>
      </p:sp>
      <p:pic>
        <p:nvPicPr>
          <p:cNvPr id="1026" name="Picture 2" descr="image: ../Art/welcome_to_xcode_window_2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7560840" cy="459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IN" sz="2800" dirty="0" smtClean="0"/>
              <a:t>Create a new </a:t>
            </a:r>
            <a:r>
              <a:rPr lang="en-IN" sz="2800" dirty="0" err="1" smtClean="0"/>
              <a:t>Xcode</a:t>
            </a:r>
            <a:r>
              <a:rPr lang="en-IN" sz="2800" dirty="0" smtClean="0"/>
              <a:t> Project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052736"/>
            <a:ext cx="8229600" cy="676671"/>
          </a:xfrm>
        </p:spPr>
        <p:txBody>
          <a:bodyPr/>
          <a:lstStyle/>
          <a:p>
            <a:r>
              <a:rPr lang="en-IN" dirty="0" smtClean="0"/>
              <a:t>Choose a Application for </a:t>
            </a:r>
            <a:r>
              <a:rPr lang="en-IN" smtClean="0"/>
              <a:t>desired platform </a:t>
            </a:r>
            <a:endParaRPr lang="en-IN" dirty="0" smtClean="0"/>
          </a:p>
          <a:p>
            <a:endParaRPr lang="en-IN" dirty="0"/>
          </a:p>
        </p:txBody>
      </p:sp>
      <p:pic>
        <p:nvPicPr>
          <p:cNvPr id="83970" name="Picture 2" descr="image: ../Art/project_template_window_2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288" y="1916831"/>
            <a:ext cx="7269088" cy="4340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Mac OS X Versions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IN" dirty="0" smtClean="0"/>
              <a:t>Version 10.4: 		"Tiger" </a:t>
            </a:r>
          </a:p>
          <a:p>
            <a:r>
              <a:rPr lang="en-IN" dirty="0" smtClean="0"/>
              <a:t>Version 10.5: 		"Leopard" </a:t>
            </a:r>
          </a:p>
          <a:p>
            <a:r>
              <a:rPr lang="en-IN" dirty="0" smtClean="0"/>
              <a:t>Version 10.6: 		"Snow Leopard" </a:t>
            </a:r>
          </a:p>
          <a:p>
            <a:r>
              <a:rPr lang="en-IN" dirty="0" smtClean="0"/>
              <a:t>Version 10.7: 		"Lion" </a:t>
            </a:r>
          </a:p>
          <a:p>
            <a:r>
              <a:rPr lang="en-IN" dirty="0" smtClean="0"/>
              <a:t>Version 10.8: 		"Mountain Lion" </a:t>
            </a:r>
          </a:p>
          <a:p>
            <a:r>
              <a:rPr lang="en-IN" dirty="0" smtClean="0"/>
              <a:t>Version 10.9: 		"Mavericks" </a:t>
            </a:r>
          </a:p>
          <a:p>
            <a:r>
              <a:rPr lang="en-IN" dirty="0" smtClean="0"/>
              <a:t>Version 10.10: 	"Yosemite" </a:t>
            </a:r>
          </a:p>
          <a:p>
            <a:r>
              <a:rPr lang="en-IN" dirty="0" smtClean="0"/>
              <a:t>Version 10.11: 	"El Capitan"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iOS-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137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"/>
          <p:cNvSpPr txBox="1">
            <a:spLocks noChangeAspect="1" noChangeArrowheads="1"/>
          </p:cNvSpPr>
          <p:nvPr/>
        </p:nvSpPr>
        <p:spPr bwMode="auto">
          <a:xfrm>
            <a:off x="457200" y="53340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/>
            </a:r>
            <a:b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</a:b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 Sisoft Technologies Pvt Ltd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SRC E7, Shipra Riviera Bazar, Gyan Khand-3, Indirapuram, Ghaziabad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Website: </a:t>
            </a: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  <a:hlinkClick r:id="rId4"/>
              </a:rPr>
              <a:t>www.sisoft.in</a:t>
            </a: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 Email:info@sisoft.in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2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itchFamily="-84" charset="0"/>
              </a:rPr>
              <a:t>Phone: +91-9999-283-283</a:t>
            </a:r>
          </a:p>
          <a:p>
            <a:pPr algn="ctr">
              <a:lnSpc>
                <a:spcPct val="80000"/>
              </a:lnSpc>
              <a:defRPr/>
            </a:pPr>
            <a:endParaRPr lang="en-US" sz="2200">
              <a:solidFill>
                <a:srgbClr val="0070C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itchFamily="-84" charset="0"/>
            </a:endParaRPr>
          </a:p>
        </p:txBody>
      </p:sp>
      <p:sp>
        <p:nvSpPr>
          <p:cNvPr id="6" name="AutoShape 2"/>
          <p:cNvSpPr txBox="1">
            <a:spLocks noChangeAspect="1" noChangeArrowheads="1"/>
          </p:cNvSpPr>
          <p:nvPr/>
        </p:nvSpPr>
        <p:spPr bwMode="auto">
          <a:xfrm>
            <a:off x="609600" y="1524000"/>
            <a:ext cx="800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490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Using MAC OS-X</a:t>
            </a:r>
            <a:endParaRPr lang="en-US" sz="4800">
              <a:solidFill>
                <a:srgbClr val="0070C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0915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Like a Windows interface, the Mac begins at the Desktop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057400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45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/>
              <a:t>“Where is the Start </a:t>
            </a:r>
            <a:r>
              <a:rPr lang="en-US" dirty="0" smtClean="0"/>
              <a:t>bar </a:t>
            </a:r>
            <a:r>
              <a:rPr lang="en-US" b="1" dirty="0"/>
              <a:t>?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Instead,</a:t>
            </a:r>
          </a:p>
          <a:p>
            <a:r>
              <a:rPr lang="en-US" dirty="0" smtClean="0"/>
              <a:t>Macs </a:t>
            </a:r>
            <a:r>
              <a:rPr lang="en-US" dirty="0"/>
              <a:t>have a menu bar at the top of the screen. The far right side of it is similar</a:t>
            </a:r>
          </a:p>
          <a:p>
            <a:r>
              <a:rPr lang="en-US" dirty="0"/>
              <a:t>to the System Tray on a Windows machine, displaying the time and icons of</a:t>
            </a:r>
          </a:p>
          <a:p>
            <a:r>
              <a:rPr lang="en-US" dirty="0"/>
              <a:t>other programs running in the background. Here’s the right end of my menu bar: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29200"/>
            <a:ext cx="7239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21327"/>
            <a:ext cx="6858000" cy="838200"/>
          </a:xfrm>
        </p:spPr>
        <p:txBody>
          <a:bodyPr/>
          <a:lstStyle/>
          <a:p>
            <a:r>
              <a:rPr lang="en-US" b="1" dirty="0"/>
              <a:t>Apple Menu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4600" y="2057400"/>
            <a:ext cx="6019800" cy="4419600"/>
          </a:xfrm>
        </p:spPr>
        <p:txBody>
          <a:bodyPr/>
          <a:lstStyle/>
          <a:p>
            <a:r>
              <a:rPr lang="en-US" dirty="0" smtClean="0"/>
              <a:t>At </a:t>
            </a:r>
            <a:r>
              <a:rPr lang="en-US" dirty="0"/>
              <a:t>the far left side of the menu bar is a small apple </a:t>
            </a:r>
            <a:r>
              <a:rPr lang="en-US" dirty="0" smtClean="0"/>
              <a:t>icon </a:t>
            </a:r>
          </a:p>
          <a:p>
            <a:r>
              <a:rPr lang="en-US" dirty="0" smtClean="0"/>
              <a:t>Click </a:t>
            </a:r>
            <a:r>
              <a:rPr lang="en-US" dirty="0"/>
              <a:t>on </a:t>
            </a:r>
            <a:r>
              <a:rPr lang="en-US" dirty="0" smtClean="0"/>
              <a:t>this, and </a:t>
            </a:r>
            <a:r>
              <a:rPr lang="en-US" dirty="0"/>
              <a:t>notice that “Sleep,” “Restart,” and “Shut Down” are three </a:t>
            </a:r>
            <a:r>
              <a:rPr lang="en-US" dirty="0" smtClean="0"/>
              <a:t>options near </a:t>
            </a:r>
            <a:r>
              <a:rPr lang="en-US" dirty="0"/>
              <a:t>the bottom of the </a:t>
            </a:r>
            <a:r>
              <a:rPr lang="en-US" dirty="0" smtClean="0"/>
              <a:t>menu</a:t>
            </a:r>
          </a:p>
          <a:p>
            <a:r>
              <a:rPr lang="en-US" dirty="0" smtClean="0"/>
              <a:t>You </a:t>
            </a:r>
            <a:r>
              <a:rPr lang="en-US" dirty="0"/>
              <a:t>will return to this menu and click on </a:t>
            </a:r>
            <a:r>
              <a:rPr lang="en-US" dirty="0" smtClean="0"/>
              <a:t>these when </a:t>
            </a:r>
            <a:r>
              <a:rPr lang="en-US" dirty="0"/>
              <a:t>you want to reboot or turn off the </a:t>
            </a:r>
            <a:r>
              <a:rPr lang="en-US" dirty="0" smtClean="0"/>
              <a:t>computer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990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Sisoft Technologies\Pictures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2057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74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24744" cy="914400"/>
          </a:xfrm>
        </p:spPr>
        <p:txBody>
          <a:bodyPr/>
          <a:lstStyle/>
          <a:p>
            <a:r>
              <a:rPr lang="en-US" b="1" dirty="0"/>
              <a:t>The Dock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1" y="2743200"/>
            <a:ext cx="81534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Dock is an area where you can place frequently used </a:t>
            </a:r>
            <a:r>
              <a:rPr lang="en-US" dirty="0" smtClean="0"/>
              <a:t>Icons </a:t>
            </a:r>
            <a:r>
              <a:rPr lang="en-US" dirty="0"/>
              <a:t>for easy </a:t>
            </a:r>
            <a:r>
              <a:rPr lang="en-US" dirty="0" smtClean="0"/>
              <a:t>access</a:t>
            </a:r>
          </a:p>
          <a:p>
            <a:r>
              <a:rPr lang="en-US" dirty="0"/>
              <a:t>More than likely, the bar appears at the bottom of your screen, although it can </a:t>
            </a:r>
            <a:r>
              <a:rPr lang="en-US" dirty="0" smtClean="0"/>
              <a:t>be modified </a:t>
            </a:r>
            <a:r>
              <a:rPr lang="en-US" dirty="0"/>
              <a:t>to reside on the left or right </a:t>
            </a:r>
            <a:r>
              <a:rPr lang="en-US" dirty="0" smtClean="0"/>
              <a:t>side</a:t>
            </a:r>
          </a:p>
          <a:p>
            <a:r>
              <a:rPr lang="en-US" dirty="0" smtClean="0"/>
              <a:t> </a:t>
            </a:r>
            <a:r>
              <a:rPr lang="en-US" dirty="0"/>
              <a:t>Some Macs also have the Dock set </a:t>
            </a:r>
            <a:r>
              <a:rPr lang="en-US" dirty="0" smtClean="0"/>
              <a:t>to “hide</a:t>
            </a:r>
            <a:r>
              <a:rPr lang="en-US" dirty="0"/>
              <a:t>” when it is not in use. If you don’t see it, place the cursor at the bottom, </a:t>
            </a:r>
            <a:r>
              <a:rPr lang="en-US" dirty="0" smtClean="0"/>
              <a:t>left, or </a:t>
            </a:r>
            <a:r>
              <a:rPr lang="en-US" dirty="0"/>
              <a:t>right of the screen for a few seconds to “unhide” the </a:t>
            </a:r>
            <a:r>
              <a:rPr lang="en-US" dirty="0" smtClean="0"/>
              <a:t>Dock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81" y="1524000"/>
            <a:ext cx="7848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33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System Preferences (the Mac Control Panel)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23652"/>
            <a:ext cx="7924800" cy="4077148"/>
          </a:xfrm>
        </p:spPr>
        <p:txBody>
          <a:bodyPr/>
          <a:lstStyle/>
          <a:p>
            <a:r>
              <a:rPr lang="en-US" dirty="0"/>
              <a:t>“System Preferences” is the Mac version of the Control </a:t>
            </a:r>
            <a:r>
              <a:rPr lang="en-US" dirty="0" smtClean="0"/>
              <a:t>Panel</a:t>
            </a:r>
          </a:p>
          <a:p>
            <a:r>
              <a:rPr lang="en-US" dirty="0" smtClean="0"/>
              <a:t>You</a:t>
            </a:r>
            <a:r>
              <a:rPr lang="en-US" dirty="0"/>
              <a:t> </a:t>
            </a:r>
            <a:r>
              <a:rPr lang="en-US" dirty="0" smtClean="0"/>
              <a:t>can </a:t>
            </a:r>
            <a:r>
              <a:rPr lang="en-US" dirty="0"/>
              <a:t>find the icon in the Dock, and it’s also listed in the Apple </a:t>
            </a:r>
            <a:r>
              <a:rPr lang="en-US" dirty="0" smtClean="0"/>
              <a:t>Menu</a:t>
            </a:r>
            <a:endParaRPr lang="en-US" dirty="0"/>
          </a:p>
          <a:p>
            <a:r>
              <a:rPr lang="en-US" dirty="0"/>
              <a:t>System Preferences allows you to adjust the settings for </a:t>
            </a:r>
            <a:r>
              <a:rPr lang="en-US" dirty="0" smtClean="0"/>
              <a:t>different areas </a:t>
            </a:r>
            <a:r>
              <a:rPr lang="en-US" dirty="0"/>
              <a:t>of the Mac from one convenient </a:t>
            </a:r>
            <a:r>
              <a:rPr lang="en-US" dirty="0" smtClean="0"/>
              <a:t>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1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</TotalTime>
  <Words>899</Words>
  <Application>Microsoft Office PowerPoint</Application>
  <PresentationFormat>On-screen Show (4:3)</PresentationFormat>
  <Paragraphs>123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Requirements to develop an  iOS app </vt:lpstr>
      <vt:lpstr>Mac OS X Versions</vt:lpstr>
      <vt:lpstr>PowerPoint Presentation</vt:lpstr>
      <vt:lpstr>Like a Windows interface, the Mac begins at the Desktop</vt:lpstr>
      <vt:lpstr>“Where is the Start bar ?”</vt:lpstr>
      <vt:lpstr>Apple Menu</vt:lpstr>
      <vt:lpstr>The Dock</vt:lpstr>
      <vt:lpstr>System Preferences (the Mac Control Panel)</vt:lpstr>
      <vt:lpstr>PowerPoint Presentation</vt:lpstr>
      <vt:lpstr>Trash</vt:lpstr>
      <vt:lpstr>WORKING WITH WINDOWS</vt:lpstr>
      <vt:lpstr>Resizing and Moving Windows</vt:lpstr>
      <vt:lpstr>Menus</vt:lpstr>
      <vt:lpstr>WHERE ARE ALL THE PROGRAMS?</vt:lpstr>
      <vt:lpstr>  2-Finder</vt:lpstr>
      <vt:lpstr>PowerPoint Presentation</vt:lpstr>
      <vt:lpstr>Navigating Folders</vt:lpstr>
      <vt:lpstr>PowerPoint Presentation</vt:lpstr>
      <vt:lpstr>Spotlight</vt:lpstr>
      <vt:lpstr>COMMON KEYBOARD SHORTCUTS</vt:lpstr>
      <vt:lpstr>Open Xcode from the /Applications directory</vt:lpstr>
      <vt:lpstr>Create a new Xcode Project</vt:lpstr>
    </vt:vector>
  </TitlesOfParts>
  <Company>sissoft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Mac OS</dc:title>
  <dc:creator>sissoft</dc:creator>
  <cp:lastModifiedBy>vijay</cp:lastModifiedBy>
  <cp:revision>86</cp:revision>
  <dcterms:created xsi:type="dcterms:W3CDTF">2013-10-30T07:05:46Z</dcterms:created>
  <dcterms:modified xsi:type="dcterms:W3CDTF">2017-08-06T08:02:59Z</dcterms:modified>
</cp:coreProperties>
</file>